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7" r:id="rId2"/>
    <p:sldId id="287" r:id="rId3"/>
    <p:sldId id="286" r:id="rId4"/>
    <p:sldId id="285" r:id="rId5"/>
    <p:sldId id="284" r:id="rId6"/>
    <p:sldId id="283" r:id="rId7"/>
    <p:sldId id="281" r:id="rId8"/>
    <p:sldId id="279" r:id="rId9"/>
    <p:sldId id="280" r:id="rId10"/>
    <p:sldId id="282" r:id="rId11"/>
    <p:sldId id="277" r:id="rId12"/>
    <p:sldId id="278" r:id="rId13"/>
    <p:sldId id="270" r:id="rId14"/>
    <p:sldId id="276" r:id="rId15"/>
    <p:sldId id="305" r:id="rId16"/>
    <p:sldId id="306" r:id="rId17"/>
    <p:sldId id="275" r:id="rId18"/>
    <p:sldId id="274" r:id="rId19"/>
    <p:sldId id="269" r:id="rId20"/>
    <p:sldId id="268" r:id="rId21"/>
    <p:sldId id="267" r:id="rId22"/>
    <p:sldId id="265" r:id="rId23"/>
    <p:sldId id="264" r:id="rId24"/>
    <p:sldId id="263" r:id="rId25"/>
    <p:sldId id="262" r:id="rId26"/>
    <p:sldId id="261" r:id="rId27"/>
    <p:sldId id="259" r:id="rId28"/>
    <p:sldId id="266" r:id="rId29"/>
    <p:sldId id="30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88490" autoAdjust="0"/>
  </p:normalViewPr>
  <p:slideViewPr>
    <p:cSldViewPr>
      <p:cViewPr varScale="1">
        <p:scale>
          <a:sx n="142" d="100"/>
          <a:sy n="142" d="100"/>
        </p:scale>
        <p:origin x="23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4D089D-F9A0-6E0F-736E-90708DC8FF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A97FD-15B7-2B01-2E5E-61129D162B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FCBD1B-49FC-439A-8F77-3787BD508393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3B8C31-BE40-1E30-A97C-6E13B3A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DFC701-DB10-3359-17C1-D2B984AE4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3A1B6-44EE-C17A-499D-45B38284B6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75D8C-B2B0-42D2-F01A-98A6DF9C4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F6F457-E6B3-4B93-92E8-7D08BE1C4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A17B9E5-B0A5-7831-86FF-C76A32363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9CEBAB4-4F37-E50B-BC28-82FEE643F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87DA8F1-257E-7571-F5DD-83F62D295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2369D2-3B81-49FC-BA69-34E970A5ECC8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F7770126-EF35-601F-2ED3-87681AB4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BF054C5A-94DA-FE9F-4019-62EF6F56E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829208E-320B-DC67-F4E5-215CB865C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ADCC3D-6220-9CD3-9635-575983337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359AE30-7BFA-C514-5492-4EED245A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894E-2841-4C69-A1DC-3148FC47E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99560"/>
      </p:ext>
    </p:extLst>
  </p:cSld>
  <p:clrMapOvr>
    <a:masterClrMapping/>
  </p:clrMapOvr>
  <p:transition spd="med" advTm="1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FDDC5-FFA2-1054-DA14-C1E3F4030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FF25E-6452-5B4F-3ED4-9907DCE9A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48A86E-8D2E-55E4-8748-24938580E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B107-5BE6-40CE-B2B0-D5F1379E8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73336"/>
      </p:ext>
    </p:extLst>
  </p:cSld>
  <p:clrMapOvr>
    <a:masterClrMapping/>
  </p:clrMapOvr>
  <p:transition spd="med" advTm="1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18C53-9CDC-3629-5A61-AD774848D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619F4-FAF6-D015-4E22-0A6529451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5AEC0-1FEE-3E6B-D32C-D30EEAABD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11289-59D6-4B70-8A2B-B726B6C6C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232516"/>
      </p:ext>
    </p:extLst>
  </p:cSld>
  <p:clrMapOvr>
    <a:masterClrMapping/>
  </p:clrMapOvr>
  <p:transition spd="med" advTm="1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5CEE0-DBBF-4874-4B10-DDFEB32C1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143F6-2DCF-43FD-3299-7E590B3EC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CCA0D-1B46-2FD3-2273-324AC55B1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BCB9-E505-489D-923A-7EBCF54D3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850412"/>
      </p:ext>
    </p:extLst>
  </p:cSld>
  <p:clrMapOvr>
    <a:masterClrMapping/>
  </p:clrMapOvr>
  <p:transition spd="med" advTm="1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DF421-AC0F-0A02-1A0C-9B186D45D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C33C67-C7A5-49EB-3059-459543C76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DA0A9-2FD3-CDE7-D16B-2BD6CDE43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CE44-6A6C-4FFA-A657-E2278F897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63509"/>
      </p:ext>
    </p:extLst>
  </p:cSld>
  <p:clrMapOvr>
    <a:masterClrMapping/>
  </p:clrMapOvr>
  <p:transition spd="med" advTm="1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0D2FB-AF40-CFC9-71BB-2CEF72337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C1DA8-0206-09A9-D697-C8A68C0BF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8B86E-B40C-B5F4-E2BD-552DC52F1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4F8A-E39E-46DA-923A-5421E6FCC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110002"/>
      </p:ext>
    </p:extLst>
  </p:cSld>
  <p:clrMapOvr>
    <a:masterClrMapping/>
  </p:clrMapOvr>
  <p:transition spd="med" advTm="1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E6BB4E-9DE5-6412-AC94-BD4BE6E30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7E386D-BD32-EA05-5B12-A51382D7E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E12037-AC66-EB65-0C53-9B942BCD2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190E-BDCD-488D-84CE-6B93DB63C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665188"/>
      </p:ext>
    </p:extLst>
  </p:cSld>
  <p:clrMapOvr>
    <a:masterClrMapping/>
  </p:clrMapOvr>
  <p:transition spd="med" advTm="1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3BF89B-90F5-116B-4194-208466FBD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2C4C0C-1674-87F3-25DF-8381F49E5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EA540A-EA96-088D-0326-DECFE8A21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8110-17C2-441F-A709-FA67884C6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477960"/>
      </p:ext>
    </p:extLst>
  </p:cSld>
  <p:clrMapOvr>
    <a:masterClrMapping/>
  </p:clrMapOvr>
  <p:transition spd="med" advTm="1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A1FE79-C1BD-FFCC-7BE8-8FA508C86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4243DC-FB61-28C3-CA80-62920EE60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CFDAF4-B742-4E1A-F6CD-34B2C7DC6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2797-EBA3-4FCC-9A44-EDC2D7D4B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154043"/>
      </p:ext>
    </p:extLst>
  </p:cSld>
  <p:clrMapOvr>
    <a:masterClrMapping/>
  </p:clrMapOvr>
  <p:transition spd="med" advTm="1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660AC2-71DF-7CBB-A6F0-3A8B3CB18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8837CC-CF81-7805-E26C-AFE0F46EA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BBFEF-44B2-74A0-F2FF-9AE916BA4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89B7-1309-411F-9ACA-B1B1996B7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49172"/>
      </p:ext>
    </p:extLst>
  </p:cSld>
  <p:clrMapOvr>
    <a:masterClrMapping/>
  </p:clrMapOvr>
  <p:transition spd="med" advTm="1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EAB1D-98CD-B743-458F-BBD600421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929D7-6189-B426-8450-D0BB93872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E83B8-08E8-450E-0ABC-43F614C33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3114-8ACD-4E06-BDD5-5541D8119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517471"/>
      </p:ext>
    </p:extLst>
  </p:cSld>
  <p:clrMapOvr>
    <a:masterClrMapping/>
  </p:clrMapOvr>
  <p:transition spd="med" advTm="1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42051F-49B9-3AFC-3BD7-F4EE91C1E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2D77D2-7F6A-F87A-66A9-D69034C87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4AAD899C-FC4F-8609-96EF-2F91A9135F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73DD731E-2094-36E6-DFA4-4B2049AE45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0A8CE4A-8EAC-AF40-3AA1-1F9D3E477E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B0604020202020204" pitchFamily="18" charset="0"/>
              </a:defRPr>
            </a:lvl1pPr>
          </a:lstStyle>
          <a:p>
            <a:pPr>
              <a:defRPr/>
            </a:pPr>
            <a:fld id="{DA500DE8-022E-44AB-9B95-4796535C8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95452C61-FB6C-C918-DB65-F448E44FB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BA4489F-98BB-42D0-7A5D-527FFC9CD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15000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pmyers@wobo-u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1B5487A-304A-393F-7D59-CEBAEEB34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305800" cy="1066800"/>
          </a:xfrm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4092514-D54C-86A0-5408-ACA04A6E1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2133600"/>
            <a:ext cx="6553200" cy="528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/>
          </a:p>
        </p:txBody>
      </p:sp>
      <p:sp>
        <p:nvSpPr>
          <p:cNvPr id="4100" name="Text Box 10">
            <a:extLst>
              <a:ext uri="{FF2B5EF4-FFF2-40B4-BE49-F238E27FC236}">
                <a16:creationId xmlns:a16="http://schemas.microsoft.com/office/drawing/2014/main" id="{D16F1B85-1CA6-DD2D-7BC6-6D4A8A59F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pic>
        <p:nvPicPr>
          <p:cNvPr id="4101" name="Picture 2" descr="A picture containing sitting, black, dark, white&#10;&#10;Description automatically generated">
            <a:extLst>
              <a:ext uri="{FF2B5EF4-FFF2-40B4-BE49-F238E27FC236}">
                <a16:creationId xmlns:a16="http://schemas.microsoft.com/office/drawing/2014/main" id="{94175BC2-C88D-3084-8A2F-AB0666CF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981200"/>
            <a:ext cx="50895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9F37AAF-B590-15F0-E911-D0110F97D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3788"/>
            <a:ext cx="8229600" cy="3767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  <a:r>
              <a:rPr lang="en-US" altLang="en-US" sz="2600"/>
              <a:t>The WOBO </a:t>
            </a:r>
            <a:r>
              <a:rPr lang="en-US" altLang="en-US" sz="2600" b="1"/>
              <a:t>advocates for innovation</a:t>
            </a:r>
            <a:r>
              <a:rPr lang="en-US" altLang="en-US" sz="2600"/>
              <a:t> in code enforcement systems by incorporating the most contemporary techniques and methods utilized throughout the world.</a:t>
            </a:r>
          </a:p>
        </p:txBody>
      </p:sp>
      <p:pic>
        <p:nvPicPr>
          <p:cNvPr id="13315" name="Picture 8" descr="World green">
            <a:extLst>
              <a:ext uri="{FF2B5EF4-FFF2-40B4-BE49-F238E27FC236}">
                <a16:creationId xmlns:a16="http://schemas.microsoft.com/office/drawing/2014/main" id="{D7CD35FA-6433-1781-D210-0CE6C392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9">
            <a:extLst>
              <a:ext uri="{FF2B5EF4-FFF2-40B4-BE49-F238E27FC236}">
                <a16:creationId xmlns:a16="http://schemas.microsoft.com/office/drawing/2014/main" id="{AB72BE5A-3974-E8B6-ED2F-AF65392C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5DD76654-CE2C-85C7-4454-C46F108DC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3318" name="Picture 7">
            <a:extLst>
              <a:ext uri="{FF2B5EF4-FFF2-40B4-BE49-F238E27FC236}">
                <a16:creationId xmlns:a16="http://schemas.microsoft.com/office/drawing/2014/main" id="{7540C2BD-F8D3-5B37-526C-ED809AA9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338"/>
            <a:ext cx="21891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20F4401A-B430-F875-64BF-B3538C8D8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600"/>
              <a:t>It is essential that governmental agencies </a:t>
            </a:r>
            <a:r>
              <a:rPr lang="en-US" altLang="en-US" sz="2600" b="1"/>
              <a:t>operate effectively and efficiently</a:t>
            </a:r>
            <a:r>
              <a:rPr lang="en-US" altLang="en-US" sz="2600"/>
              <a:t> so that international investors, developers, and designers might be able to accommodate the demands of the world’s marketplace</a:t>
            </a:r>
            <a:r>
              <a:rPr lang="en-US" altLang="en-US"/>
              <a:t>.</a:t>
            </a:r>
          </a:p>
        </p:txBody>
      </p:sp>
      <p:pic>
        <p:nvPicPr>
          <p:cNvPr id="14339" name="Picture 8" descr="World green">
            <a:extLst>
              <a:ext uri="{FF2B5EF4-FFF2-40B4-BE49-F238E27FC236}">
                <a16:creationId xmlns:a16="http://schemas.microsoft.com/office/drawing/2014/main" id="{ACBB6138-7B85-85C7-48D6-7A1C7321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>
            <a:extLst>
              <a:ext uri="{FF2B5EF4-FFF2-40B4-BE49-F238E27FC236}">
                <a16:creationId xmlns:a16="http://schemas.microsoft.com/office/drawing/2014/main" id="{A7B30048-022C-81E3-8B11-FBF563EE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4341" name="Rectangle 13">
            <a:extLst>
              <a:ext uri="{FF2B5EF4-FFF2-40B4-BE49-F238E27FC236}">
                <a16:creationId xmlns:a16="http://schemas.microsoft.com/office/drawing/2014/main" id="{6F0584A5-332B-3C2C-F591-EF6BD67B0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011FBEE7-ED2D-4B62-5C3D-B8116911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338"/>
            <a:ext cx="20828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F22283E-38CD-F6D6-0215-A2956F72C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/>
            <a:r>
              <a:rPr lang="en-US" altLang="en-US" sz="2600"/>
              <a:t>Global awareness of the significance of environmental issues has made the “green construction” efforts a substantial part of the energy equation.  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Today’s key words in the construction industry are </a:t>
            </a:r>
            <a:r>
              <a:rPr lang="en-US" altLang="en-US" sz="2600" b="1"/>
              <a:t>sustainability, durability, and green. </a:t>
            </a:r>
          </a:p>
        </p:txBody>
      </p:sp>
      <p:pic>
        <p:nvPicPr>
          <p:cNvPr id="15363" name="Picture 8" descr="World green">
            <a:extLst>
              <a:ext uri="{FF2B5EF4-FFF2-40B4-BE49-F238E27FC236}">
                <a16:creationId xmlns:a16="http://schemas.microsoft.com/office/drawing/2014/main" id="{A692B898-DEFA-43A0-A184-F594A2E6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9">
            <a:extLst>
              <a:ext uri="{FF2B5EF4-FFF2-40B4-BE49-F238E27FC236}">
                <a16:creationId xmlns:a16="http://schemas.microsoft.com/office/drawing/2014/main" id="{4ADDE93F-627C-AD91-E14E-391A57454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5365" name="Rectangle 13">
            <a:extLst>
              <a:ext uri="{FF2B5EF4-FFF2-40B4-BE49-F238E27FC236}">
                <a16:creationId xmlns:a16="http://schemas.microsoft.com/office/drawing/2014/main" id="{4643FF64-889A-D5AE-4A83-209B83B60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5366" name="Picture 7">
            <a:extLst>
              <a:ext uri="{FF2B5EF4-FFF2-40B4-BE49-F238E27FC236}">
                <a16:creationId xmlns:a16="http://schemas.microsoft.com/office/drawing/2014/main" id="{6AACC56D-9C18-767E-4765-B8BD5162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14338"/>
            <a:ext cx="22733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EE1960C-25D5-BD38-815E-47BBE9AEF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3788"/>
            <a:ext cx="8229600" cy="3767137"/>
          </a:xfrm>
        </p:spPr>
        <p:txBody>
          <a:bodyPr/>
          <a:lstStyle/>
          <a:p>
            <a:pPr eaLnBrk="1" hangingPunct="1"/>
            <a:r>
              <a:rPr lang="en-US" altLang="en-US" sz="2600"/>
              <a:t>For the built environment, the greatest mitigation tool available is a quality code enforcement system.  </a:t>
            </a:r>
          </a:p>
          <a:p>
            <a:pPr eaLnBrk="1" hangingPunct="1"/>
            <a:endParaRPr lang="en-US" altLang="en-US" sz="2600" b="1"/>
          </a:p>
          <a:p>
            <a:pPr eaLnBrk="1" hangingPunct="1"/>
            <a:r>
              <a:rPr lang="en-US" altLang="en-US" sz="2600" b="1"/>
              <a:t>Quality control, quality assurance, and accountability</a:t>
            </a:r>
            <a:r>
              <a:rPr lang="en-US" altLang="en-US" sz="2600"/>
              <a:t> are the pillars upon which an effective code enforcement system is built.</a:t>
            </a:r>
          </a:p>
        </p:txBody>
      </p:sp>
      <p:pic>
        <p:nvPicPr>
          <p:cNvPr id="16387" name="Picture 8" descr="World green">
            <a:extLst>
              <a:ext uri="{FF2B5EF4-FFF2-40B4-BE49-F238E27FC236}">
                <a16:creationId xmlns:a16="http://schemas.microsoft.com/office/drawing/2014/main" id="{DDB52D1D-945A-07C8-8158-9E2BA796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9">
            <a:extLst>
              <a:ext uri="{FF2B5EF4-FFF2-40B4-BE49-F238E27FC236}">
                <a16:creationId xmlns:a16="http://schemas.microsoft.com/office/drawing/2014/main" id="{C0933542-7706-AEDB-8FA3-2741B6B7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6389" name="Rectangle 13">
            <a:extLst>
              <a:ext uri="{FF2B5EF4-FFF2-40B4-BE49-F238E27FC236}">
                <a16:creationId xmlns:a16="http://schemas.microsoft.com/office/drawing/2014/main" id="{B688D9BA-31FF-E2C6-E7CF-682BBF542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00CC570-D381-053D-A2CC-49F979A2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0538"/>
            <a:ext cx="20828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7A7F4664-D265-A140-0F8E-0B50441D5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There has never been a more important time than now to focus on the need for more durable, sustainable communities throughout the world.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migration of an exploding human population from the rural areas to cities and coastal areas,  an enormous expansion in the built environment, and other global events, have dramatically </a:t>
            </a:r>
            <a:r>
              <a:rPr lang="en-US" altLang="en-US" sz="2400" b="1"/>
              <a:t>increased our exposure and vulnerability</a:t>
            </a:r>
            <a:r>
              <a:rPr lang="en-US" altLang="en-US" sz="2400"/>
              <a:t> to natural and man-made tragedies </a:t>
            </a:r>
          </a:p>
        </p:txBody>
      </p:sp>
      <p:pic>
        <p:nvPicPr>
          <p:cNvPr id="17411" name="Picture 8" descr="World green">
            <a:extLst>
              <a:ext uri="{FF2B5EF4-FFF2-40B4-BE49-F238E27FC236}">
                <a16:creationId xmlns:a16="http://schemas.microsoft.com/office/drawing/2014/main" id="{D35C09CA-2072-CAE3-7154-FE759D3B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World green">
            <a:extLst>
              <a:ext uri="{FF2B5EF4-FFF2-40B4-BE49-F238E27FC236}">
                <a16:creationId xmlns:a16="http://schemas.microsoft.com/office/drawing/2014/main" id="{B210CEEF-33F9-1642-C370-0B6C9D7B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">
            <a:extLst>
              <a:ext uri="{FF2B5EF4-FFF2-40B4-BE49-F238E27FC236}">
                <a16:creationId xmlns:a16="http://schemas.microsoft.com/office/drawing/2014/main" id="{7C8D8BC3-D447-B43B-8EC9-B24125AF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7414" name="Rectangle 15">
            <a:extLst>
              <a:ext uri="{FF2B5EF4-FFF2-40B4-BE49-F238E27FC236}">
                <a16:creationId xmlns:a16="http://schemas.microsoft.com/office/drawing/2014/main" id="{358C5CCD-3595-EE40-0A51-752BC8E71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7415" name="Picture 8">
            <a:extLst>
              <a:ext uri="{FF2B5EF4-FFF2-40B4-BE49-F238E27FC236}">
                <a16:creationId xmlns:a16="http://schemas.microsoft.com/office/drawing/2014/main" id="{03E4B209-3EAD-0E32-9D8A-F161C3DB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8"/>
            <a:ext cx="2209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9346C8C-F4E0-2CB1-4FB0-20FF57AE7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3788"/>
            <a:ext cx="8229600" cy="3767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  WOBO developed the </a:t>
            </a:r>
            <a:r>
              <a:rPr lang="en-US" altLang="en-US" sz="2600" b="1"/>
              <a:t>Integrated Building Safety System™ (IBSS)</a:t>
            </a:r>
            <a:r>
              <a:rPr lang="en-US" altLang="en-US" sz="2600"/>
              <a:t> as a systematic approach to understanding a countries code enforcement structure.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  Through analysis, recommendations, and implementation, the IBSS increases the safety of a country’s citizens and the durability of private property. </a:t>
            </a:r>
          </a:p>
        </p:txBody>
      </p:sp>
      <p:pic>
        <p:nvPicPr>
          <p:cNvPr id="18435" name="Picture 8" descr="World green">
            <a:extLst>
              <a:ext uri="{FF2B5EF4-FFF2-40B4-BE49-F238E27FC236}">
                <a16:creationId xmlns:a16="http://schemas.microsoft.com/office/drawing/2014/main" id="{4F893015-8261-5E89-9EE6-964B5A22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9">
            <a:extLst>
              <a:ext uri="{FF2B5EF4-FFF2-40B4-BE49-F238E27FC236}">
                <a16:creationId xmlns:a16="http://schemas.microsoft.com/office/drawing/2014/main" id="{FD5E22E1-7592-C903-F3AE-A3C74EC1D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8437" name="Rectangle 13">
            <a:extLst>
              <a:ext uri="{FF2B5EF4-FFF2-40B4-BE49-F238E27FC236}">
                <a16:creationId xmlns:a16="http://schemas.microsoft.com/office/drawing/2014/main" id="{286F822F-1E5F-8C4B-E92B-9B50255A1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8438" name="Picture 7">
            <a:extLst>
              <a:ext uri="{FF2B5EF4-FFF2-40B4-BE49-F238E27FC236}">
                <a16:creationId xmlns:a16="http://schemas.microsoft.com/office/drawing/2014/main" id="{C6095B74-4FEE-AEE6-F1B4-DC6CE867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0538"/>
            <a:ext cx="20828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C41289C6-CD9B-7764-0E4B-3D46E2EC5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    The development of </a:t>
            </a:r>
            <a:r>
              <a:rPr lang="en-US" altLang="en-US" sz="2600" b="1"/>
              <a:t>IBSS</a:t>
            </a:r>
            <a:r>
              <a:rPr lang="en-US" altLang="en-US" sz="2600"/>
              <a:t> includes five major phases of activities:</a:t>
            </a:r>
            <a:br>
              <a:rPr lang="en-US" altLang="en-US" sz="2600"/>
            </a:br>
            <a:endParaRPr lang="en-US" altLang="en-US" sz="260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Fact Finding,</a:t>
            </a:r>
            <a:br>
              <a:rPr lang="en-US" altLang="en-US" sz="1900"/>
            </a:br>
            <a:endParaRPr lang="en-US" altLang="en-US" sz="190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Assessment,</a:t>
            </a:r>
            <a:br>
              <a:rPr lang="en-US" altLang="en-US" sz="1900"/>
            </a:br>
            <a:endParaRPr lang="en-US" altLang="en-US" sz="190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Recommendations,</a:t>
            </a:r>
            <a:br>
              <a:rPr lang="en-US" altLang="en-US" sz="1900"/>
            </a:br>
            <a:endParaRPr lang="en-US" altLang="en-US" sz="190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Implementation, and</a:t>
            </a:r>
            <a:br>
              <a:rPr lang="en-US" altLang="en-US" sz="1900"/>
            </a:br>
            <a:endParaRPr lang="en-US" altLang="en-US" sz="1900"/>
          </a:p>
          <a:p>
            <a:pPr lvl="1" eaLnBrk="1" hangingPunct="1">
              <a:lnSpc>
                <a:spcPct val="80000"/>
              </a:lnSpc>
            </a:pPr>
            <a:r>
              <a:rPr lang="en-US" altLang="en-US" sz="1900"/>
              <a:t>Monitoring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/>
          </a:p>
        </p:txBody>
      </p:sp>
      <p:pic>
        <p:nvPicPr>
          <p:cNvPr id="19459" name="Picture 8" descr="World green">
            <a:extLst>
              <a:ext uri="{FF2B5EF4-FFF2-40B4-BE49-F238E27FC236}">
                <a16:creationId xmlns:a16="http://schemas.microsoft.com/office/drawing/2014/main" id="{ADD36967-6F27-C934-B221-147546A0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>
            <a:extLst>
              <a:ext uri="{FF2B5EF4-FFF2-40B4-BE49-F238E27FC236}">
                <a16:creationId xmlns:a16="http://schemas.microsoft.com/office/drawing/2014/main" id="{ACB1EBE4-94B2-8025-1848-64E68947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9461" name="Rectangle 13">
            <a:extLst>
              <a:ext uri="{FF2B5EF4-FFF2-40B4-BE49-F238E27FC236}">
                <a16:creationId xmlns:a16="http://schemas.microsoft.com/office/drawing/2014/main" id="{84873F02-E5E2-BFEF-E08F-3C589B865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9462" name="Picture 7">
            <a:extLst>
              <a:ext uri="{FF2B5EF4-FFF2-40B4-BE49-F238E27FC236}">
                <a16:creationId xmlns:a16="http://schemas.microsoft.com/office/drawing/2014/main" id="{180CEC82-8082-4D56-B85C-832C73F5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8"/>
            <a:ext cx="21891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45FF9356-B044-79C0-B435-DDAEDC150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/>
              <a:t>The </a:t>
            </a:r>
            <a:r>
              <a:rPr lang="en-US" altLang="en-US" sz="2200" b="1"/>
              <a:t>IBSS</a:t>
            </a:r>
            <a:r>
              <a:rPr lang="en-US" altLang="en-US" sz="2200"/>
              <a:t> can be described as:</a:t>
            </a:r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A PROCESS FROM A-Z</a:t>
            </a:r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A ROAD MAP</a:t>
            </a:r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A CLEAR, PRECISE ONE STEP AT A TIME SYSTEM </a:t>
            </a:r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A METHOD TO INDENTIFY ALL  THE PARTICIPANTS AND THEIR RESPONSIBILITIES</a:t>
            </a:r>
          </a:p>
          <a:p>
            <a:pPr eaLnBrk="1" hangingPunct="1"/>
            <a:endParaRPr lang="en-US" altLang="en-US"/>
          </a:p>
        </p:txBody>
      </p:sp>
      <p:pic>
        <p:nvPicPr>
          <p:cNvPr id="20483" name="Picture 8" descr="World green">
            <a:extLst>
              <a:ext uri="{FF2B5EF4-FFF2-40B4-BE49-F238E27FC236}">
                <a16:creationId xmlns:a16="http://schemas.microsoft.com/office/drawing/2014/main" id="{7598ED22-658F-EDED-AEF1-D6A7D6EE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9">
            <a:extLst>
              <a:ext uri="{FF2B5EF4-FFF2-40B4-BE49-F238E27FC236}">
                <a16:creationId xmlns:a16="http://schemas.microsoft.com/office/drawing/2014/main" id="{1ECE98A8-43D5-3A0B-5717-D645FD90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0485" name="Rectangle 13">
            <a:extLst>
              <a:ext uri="{FF2B5EF4-FFF2-40B4-BE49-F238E27FC236}">
                <a16:creationId xmlns:a16="http://schemas.microsoft.com/office/drawing/2014/main" id="{1A1C0ECB-0C51-646D-7B0D-CB3CE25F9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0486" name="Picture 7">
            <a:extLst>
              <a:ext uri="{FF2B5EF4-FFF2-40B4-BE49-F238E27FC236}">
                <a16:creationId xmlns:a16="http://schemas.microsoft.com/office/drawing/2014/main" id="{6EFC9F1B-9B98-8B54-36FE-6B4F51BB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338"/>
            <a:ext cx="21320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0DE3796-1A44-1B77-EF53-89049B0D1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/>
              <a:t>   </a:t>
            </a:r>
            <a:r>
              <a:rPr lang="en-US" altLang="en-US" sz="2600"/>
              <a:t>The IBSS covers </a:t>
            </a:r>
            <a:r>
              <a:rPr lang="en-US" altLang="en-US" sz="2600" b="1"/>
              <a:t>all aspects</a:t>
            </a:r>
            <a:r>
              <a:rPr lang="en-US" altLang="en-US" sz="2600"/>
              <a:t> in the construction project including: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PERMITS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CONSTRUCTION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INSPECTION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OCCUPANCY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/>
              <a:t>MAINTENANCE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3500"/>
          </a:p>
        </p:txBody>
      </p:sp>
      <p:pic>
        <p:nvPicPr>
          <p:cNvPr id="21507" name="Picture 8" descr="World green">
            <a:extLst>
              <a:ext uri="{FF2B5EF4-FFF2-40B4-BE49-F238E27FC236}">
                <a16:creationId xmlns:a16="http://schemas.microsoft.com/office/drawing/2014/main" id="{F5EEE0BE-019C-8FE1-A6A8-F7D8FC6E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9">
            <a:extLst>
              <a:ext uri="{FF2B5EF4-FFF2-40B4-BE49-F238E27FC236}">
                <a16:creationId xmlns:a16="http://schemas.microsoft.com/office/drawing/2014/main" id="{6E6336F9-23FB-47C6-9AE2-EB15B86F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1509" name="Rectangle 13">
            <a:extLst>
              <a:ext uri="{FF2B5EF4-FFF2-40B4-BE49-F238E27FC236}">
                <a16:creationId xmlns:a16="http://schemas.microsoft.com/office/drawing/2014/main" id="{0A3B077F-8D03-E3FB-A610-5D614C082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1510" name="Picture 7">
            <a:extLst>
              <a:ext uri="{FF2B5EF4-FFF2-40B4-BE49-F238E27FC236}">
                <a16:creationId xmlns:a16="http://schemas.microsoft.com/office/drawing/2014/main" id="{40CB5F0B-2121-8ED7-55F9-2D0B2306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4338"/>
            <a:ext cx="234473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C7612899-FBEB-2B4E-3E60-2D3243B15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Over the years, the building industry has gained tremendous insight into ways to build better.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Likewise, the code enforcement community has made great strides in </a:t>
            </a:r>
            <a:r>
              <a:rPr lang="en-US" altLang="en-US" sz="2800" b="1"/>
              <a:t>effective, efficient processes</a:t>
            </a:r>
            <a:r>
              <a:rPr lang="en-US" altLang="en-US" sz="2800"/>
              <a:t> that improve the regulator’s ability to provide building safety oversight. </a:t>
            </a:r>
          </a:p>
        </p:txBody>
      </p:sp>
      <p:pic>
        <p:nvPicPr>
          <p:cNvPr id="22531" name="Picture 8" descr="World green">
            <a:extLst>
              <a:ext uri="{FF2B5EF4-FFF2-40B4-BE49-F238E27FC236}">
                <a16:creationId xmlns:a16="http://schemas.microsoft.com/office/drawing/2014/main" id="{75F21549-3EAB-2B6B-6738-DC1A4BFA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0">
            <a:extLst>
              <a:ext uri="{FF2B5EF4-FFF2-40B4-BE49-F238E27FC236}">
                <a16:creationId xmlns:a16="http://schemas.microsoft.com/office/drawing/2014/main" id="{4B9C3061-DF99-8EB0-590F-15A0691E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2533" name="Rectangle 14">
            <a:extLst>
              <a:ext uri="{FF2B5EF4-FFF2-40B4-BE49-F238E27FC236}">
                <a16:creationId xmlns:a16="http://schemas.microsoft.com/office/drawing/2014/main" id="{780FB80B-31F3-677F-B501-AFB59811C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2534" name="Picture 7">
            <a:extLst>
              <a:ext uri="{FF2B5EF4-FFF2-40B4-BE49-F238E27FC236}">
                <a16:creationId xmlns:a16="http://schemas.microsoft.com/office/drawing/2014/main" id="{5EC9EBF8-E710-5265-89EC-CDC414DB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538"/>
            <a:ext cx="21320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F32F26CD-DA33-D597-8DEE-2F9648220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/>
            <a:r>
              <a:rPr lang="en-US" altLang="en-US" sz="2600" b="1"/>
              <a:t>Overview</a:t>
            </a:r>
            <a:endParaRPr lang="en-US" altLang="en-US" sz="2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 The World Organization of Building Officials (WOBO) supports a variety programs and activities including: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 ∙pursuing grants,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 ∙educating the public and their elected representatives            on building safety,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 ∙creating partnerships with the corporate sector, and to globally promote building safety through a systematic code enforcement process.</a:t>
            </a:r>
          </a:p>
        </p:txBody>
      </p:sp>
      <p:pic>
        <p:nvPicPr>
          <p:cNvPr id="5123" name="Picture 8" descr="World green">
            <a:extLst>
              <a:ext uri="{FF2B5EF4-FFF2-40B4-BE49-F238E27FC236}">
                <a16:creationId xmlns:a16="http://schemas.microsoft.com/office/drawing/2014/main" id="{D706625C-682B-A06B-9189-805666E5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9">
            <a:extLst>
              <a:ext uri="{FF2B5EF4-FFF2-40B4-BE49-F238E27FC236}">
                <a16:creationId xmlns:a16="http://schemas.microsoft.com/office/drawing/2014/main" id="{BF595C8E-AB10-C98E-C7F8-9A6DD233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5125" name="Rectangle 13">
            <a:extLst>
              <a:ext uri="{FF2B5EF4-FFF2-40B4-BE49-F238E27FC236}">
                <a16:creationId xmlns:a16="http://schemas.microsoft.com/office/drawing/2014/main" id="{BC8E7CEA-9D0B-3831-66D9-A4BBA386B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5126" name="Picture 2" descr="A picture containing sitting, black, dark, white&#10;&#10;Description automatically generated">
            <a:extLst>
              <a:ext uri="{FF2B5EF4-FFF2-40B4-BE49-F238E27FC236}">
                <a16:creationId xmlns:a16="http://schemas.microsoft.com/office/drawing/2014/main" id="{80DCD275-6336-9994-3FB9-B3766208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5138"/>
            <a:ext cx="2057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70BB686E-56F0-7029-7CA8-64C709C84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600"/>
              <a:t>Using this information, the WOBO works with international organizations to create a </a:t>
            </a:r>
            <a:r>
              <a:rPr lang="en-US" altLang="en-US" sz="2600" b="1"/>
              <a:t>systematic approach</a:t>
            </a:r>
            <a:r>
              <a:rPr lang="en-US" altLang="en-US" sz="2600"/>
              <a:t> that speeds up the approval process while increasing level of safety thereby making all of our lives safer.</a:t>
            </a:r>
          </a:p>
        </p:txBody>
      </p:sp>
      <p:pic>
        <p:nvPicPr>
          <p:cNvPr id="23555" name="Picture 8" descr="World green">
            <a:extLst>
              <a:ext uri="{FF2B5EF4-FFF2-40B4-BE49-F238E27FC236}">
                <a16:creationId xmlns:a16="http://schemas.microsoft.com/office/drawing/2014/main" id="{301450FB-6C85-0FA5-1326-B7901768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9">
            <a:extLst>
              <a:ext uri="{FF2B5EF4-FFF2-40B4-BE49-F238E27FC236}">
                <a16:creationId xmlns:a16="http://schemas.microsoft.com/office/drawing/2014/main" id="{18FFAC29-F8B1-7615-299A-9891B8DF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3557" name="Rectangle 13">
            <a:extLst>
              <a:ext uri="{FF2B5EF4-FFF2-40B4-BE49-F238E27FC236}">
                <a16:creationId xmlns:a16="http://schemas.microsoft.com/office/drawing/2014/main" id="{977E6723-6662-6111-BFB8-DE99F5305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9024D5A3-FA4C-FF1A-9258-D7DD5BB5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338"/>
            <a:ext cx="21891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7BFF3675-3054-6C2D-08F0-0A9223495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600"/>
              <a:t>By educating and training appropriate personnel and helping to develop or improve building construction standards and enforcement practices, the WOBO can help responsible agencies fulfill their </a:t>
            </a:r>
            <a:r>
              <a:rPr lang="en-US" altLang="en-US" sz="2600" b="1"/>
              <a:t>oversight responsibilities</a:t>
            </a:r>
            <a:r>
              <a:rPr lang="en-US" altLang="en-US" b="1"/>
              <a:t>.</a:t>
            </a:r>
          </a:p>
        </p:txBody>
      </p:sp>
      <p:pic>
        <p:nvPicPr>
          <p:cNvPr id="24579" name="Picture 8" descr="World green">
            <a:extLst>
              <a:ext uri="{FF2B5EF4-FFF2-40B4-BE49-F238E27FC236}">
                <a16:creationId xmlns:a16="http://schemas.microsoft.com/office/drawing/2014/main" id="{1B03CA40-2659-BBC9-C0E1-5A9F3066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9">
            <a:extLst>
              <a:ext uri="{FF2B5EF4-FFF2-40B4-BE49-F238E27FC236}">
                <a16:creationId xmlns:a16="http://schemas.microsoft.com/office/drawing/2014/main" id="{C799D8D8-0F20-3F9F-1F17-94BF82357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4581" name="Rectangle 13">
            <a:extLst>
              <a:ext uri="{FF2B5EF4-FFF2-40B4-BE49-F238E27FC236}">
                <a16:creationId xmlns:a16="http://schemas.microsoft.com/office/drawing/2014/main" id="{C02DF614-C8E8-1B51-8938-94A61C761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4582" name="Picture 7">
            <a:extLst>
              <a:ext uri="{FF2B5EF4-FFF2-40B4-BE49-F238E27FC236}">
                <a16:creationId xmlns:a16="http://schemas.microsoft.com/office/drawing/2014/main" id="{464641B9-73F1-0E9C-0A95-F2BA14D5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338"/>
            <a:ext cx="21891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BBB4DC88-84E4-4D77-7FDA-89EFDB965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600"/>
              <a:t>A successful building code enforcement process is developed through </a:t>
            </a:r>
            <a:r>
              <a:rPr lang="en-US" altLang="en-US" sz="2600" b="1"/>
              <a:t>coordination, collaboration, and communication</a:t>
            </a:r>
            <a:r>
              <a:rPr lang="en-US" altLang="en-US" sz="2600"/>
              <a:t>. </a:t>
            </a:r>
          </a:p>
        </p:txBody>
      </p:sp>
      <p:pic>
        <p:nvPicPr>
          <p:cNvPr id="25603" name="Picture 8" descr="World green">
            <a:extLst>
              <a:ext uri="{FF2B5EF4-FFF2-40B4-BE49-F238E27FC236}">
                <a16:creationId xmlns:a16="http://schemas.microsoft.com/office/drawing/2014/main" id="{4F7AE9AF-FA96-FFDB-0D78-82D0373E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9">
            <a:extLst>
              <a:ext uri="{FF2B5EF4-FFF2-40B4-BE49-F238E27FC236}">
                <a16:creationId xmlns:a16="http://schemas.microsoft.com/office/drawing/2014/main" id="{EA3CB9C3-8F22-6693-6F04-DA939678B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5605" name="Rectangle 13">
            <a:extLst>
              <a:ext uri="{FF2B5EF4-FFF2-40B4-BE49-F238E27FC236}">
                <a16:creationId xmlns:a16="http://schemas.microsoft.com/office/drawing/2014/main" id="{092C62E1-346D-AB7D-EF1B-55B6BBFEC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5606" name="Picture 7">
            <a:extLst>
              <a:ext uri="{FF2B5EF4-FFF2-40B4-BE49-F238E27FC236}">
                <a16:creationId xmlns:a16="http://schemas.microsoft.com/office/drawing/2014/main" id="{62A57E25-CEE9-F2F3-F897-5E243C18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0538"/>
            <a:ext cx="20828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0F11437B-4D4B-93F7-09B2-DC652CC00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Coordination</a:t>
            </a:r>
            <a:r>
              <a:rPr lang="en-US" altLang="en-US" sz="2600"/>
              <a:t> of all related governmental agencies that are directly and indirectly involved in the approval or inspection processes.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26627" name="Picture 8" descr="World green">
            <a:extLst>
              <a:ext uri="{FF2B5EF4-FFF2-40B4-BE49-F238E27FC236}">
                <a16:creationId xmlns:a16="http://schemas.microsoft.com/office/drawing/2014/main" id="{602F1DBC-3735-C219-01CA-DB025EE2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9">
            <a:extLst>
              <a:ext uri="{FF2B5EF4-FFF2-40B4-BE49-F238E27FC236}">
                <a16:creationId xmlns:a16="http://schemas.microsoft.com/office/drawing/2014/main" id="{79300698-214A-7293-BCA2-BB1ADE509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6629" name="Rectangle 13">
            <a:extLst>
              <a:ext uri="{FF2B5EF4-FFF2-40B4-BE49-F238E27FC236}">
                <a16:creationId xmlns:a16="http://schemas.microsoft.com/office/drawing/2014/main" id="{851D7761-3A8F-4D83-CFD5-12E86C9F2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6630" name="Picture 8">
            <a:extLst>
              <a:ext uri="{FF2B5EF4-FFF2-40B4-BE49-F238E27FC236}">
                <a16:creationId xmlns:a16="http://schemas.microsoft.com/office/drawing/2014/main" id="{5E5B6DFF-5EF7-7B10-FC30-F78AFDD7F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8"/>
            <a:ext cx="22733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B3F8230-3383-CD26-B521-F49A6F730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68588"/>
            <a:ext cx="8229600" cy="34623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  <a:r>
              <a:rPr lang="en-US" altLang="en-US" sz="2600" b="1"/>
              <a:t>Collaboration</a:t>
            </a:r>
            <a:r>
              <a:rPr lang="en-US" altLang="en-US" sz="2600"/>
              <a:t> of the private sector organizations to work in conjunction with the governmental agencies toward a common goal of building safety.</a:t>
            </a:r>
          </a:p>
        </p:txBody>
      </p:sp>
      <p:pic>
        <p:nvPicPr>
          <p:cNvPr id="27651" name="Picture 8" descr="World green">
            <a:extLst>
              <a:ext uri="{FF2B5EF4-FFF2-40B4-BE49-F238E27FC236}">
                <a16:creationId xmlns:a16="http://schemas.microsoft.com/office/drawing/2014/main" id="{30662587-7FC1-129A-F53B-2099FBB2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9">
            <a:extLst>
              <a:ext uri="{FF2B5EF4-FFF2-40B4-BE49-F238E27FC236}">
                <a16:creationId xmlns:a16="http://schemas.microsoft.com/office/drawing/2014/main" id="{F7CE18B4-C6DB-09F0-E1D7-89FD1CE7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7653" name="Rectangle 13">
            <a:extLst>
              <a:ext uri="{FF2B5EF4-FFF2-40B4-BE49-F238E27FC236}">
                <a16:creationId xmlns:a16="http://schemas.microsoft.com/office/drawing/2014/main" id="{1B5CA56A-4E0C-8D66-93A2-D1456A350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7654" name="Picture 7">
            <a:extLst>
              <a:ext uri="{FF2B5EF4-FFF2-40B4-BE49-F238E27FC236}">
                <a16:creationId xmlns:a16="http://schemas.microsoft.com/office/drawing/2014/main" id="{5C9E2E4B-E057-7054-D125-81D95EA1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338"/>
            <a:ext cx="21891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92DE451E-93DC-DDA6-9204-0AB6BC6A4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3788"/>
            <a:ext cx="8229600" cy="3767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Communication</a:t>
            </a:r>
            <a:r>
              <a:rPr lang="en-US" altLang="en-US" sz="2600"/>
              <a:t> among all interested parties is key to a successful effort.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Architects, engineers, bankers, insurance professionals, contractors building owners, and regulators from all agencies or ministries must commit to an open and free discussion of problems in order to find equitable solutions.</a:t>
            </a:r>
          </a:p>
        </p:txBody>
      </p:sp>
      <p:pic>
        <p:nvPicPr>
          <p:cNvPr id="28675" name="Picture 8" descr="World green">
            <a:extLst>
              <a:ext uri="{FF2B5EF4-FFF2-40B4-BE49-F238E27FC236}">
                <a16:creationId xmlns:a16="http://schemas.microsoft.com/office/drawing/2014/main" id="{1CD116A0-FB53-1CBB-92BD-ABC353BD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9">
            <a:extLst>
              <a:ext uri="{FF2B5EF4-FFF2-40B4-BE49-F238E27FC236}">
                <a16:creationId xmlns:a16="http://schemas.microsoft.com/office/drawing/2014/main" id="{94D253A7-64FE-7983-FBB8-9AA4486B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8677" name="Rectangle 13">
            <a:extLst>
              <a:ext uri="{FF2B5EF4-FFF2-40B4-BE49-F238E27FC236}">
                <a16:creationId xmlns:a16="http://schemas.microsoft.com/office/drawing/2014/main" id="{F27CEED1-C659-00C8-DEFC-390935B3B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8678" name="Picture 7">
            <a:extLst>
              <a:ext uri="{FF2B5EF4-FFF2-40B4-BE49-F238E27FC236}">
                <a16:creationId xmlns:a16="http://schemas.microsoft.com/office/drawing/2014/main" id="{16114569-CACE-20FA-F4DB-CD0AE25E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8"/>
            <a:ext cx="22955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BF1A781-8965-029C-2D6C-4DBFAFA40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600"/>
              <a:t>The IBSS is a </a:t>
            </a:r>
            <a:r>
              <a:rPr lang="en-US" altLang="en-US" sz="2600" b="1"/>
              <a:t>systematic process of analyzing</a:t>
            </a:r>
            <a:r>
              <a:rPr lang="en-US" altLang="en-US" sz="2600"/>
              <a:t> the existing situation within a country, making recommendations, and implementing those recommendations in order to increase the safety of the citizens of a country and the property they own.</a:t>
            </a:r>
          </a:p>
        </p:txBody>
      </p:sp>
      <p:pic>
        <p:nvPicPr>
          <p:cNvPr id="29699" name="Picture 8" descr="World green">
            <a:extLst>
              <a:ext uri="{FF2B5EF4-FFF2-40B4-BE49-F238E27FC236}">
                <a16:creationId xmlns:a16="http://schemas.microsoft.com/office/drawing/2014/main" id="{F8931C8D-EE85-9F9D-F056-8DABEDF4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9">
            <a:extLst>
              <a:ext uri="{FF2B5EF4-FFF2-40B4-BE49-F238E27FC236}">
                <a16:creationId xmlns:a16="http://schemas.microsoft.com/office/drawing/2014/main" id="{3FB50BA6-FDD0-E9EE-5817-C7AE2A872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29701" name="Rectangle 13">
            <a:extLst>
              <a:ext uri="{FF2B5EF4-FFF2-40B4-BE49-F238E27FC236}">
                <a16:creationId xmlns:a16="http://schemas.microsoft.com/office/drawing/2014/main" id="{0DA3036A-B799-238B-477C-D62C4B110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29702" name="Picture 7">
            <a:extLst>
              <a:ext uri="{FF2B5EF4-FFF2-40B4-BE49-F238E27FC236}">
                <a16:creationId xmlns:a16="http://schemas.microsoft.com/office/drawing/2014/main" id="{F89676CF-6F29-A577-453F-C6E7B1F5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538"/>
            <a:ext cx="22383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C4CBA1A-999B-4146-BAEC-80B8B2FDC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100"/>
              <a:t>A system of this type is </a:t>
            </a:r>
            <a:r>
              <a:rPr lang="en-US" altLang="en-US" sz="2100" b="1"/>
              <a:t>needed</a:t>
            </a:r>
            <a:r>
              <a:rPr lang="en-US" altLang="en-US" sz="2100"/>
              <a:t> to protect public health, safety and general welfare of the populace as related to construction.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/>
              <a:t>    An IBSS is </a:t>
            </a:r>
            <a:r>
              <a:rPr lang="en-US" altLang="en-US" sz="2100" b="1"/>
              <a:t>essential</a:t>
            </a:r>
            <a:r>
              <a:rPr lang="en-US" altLang="en-US" sz="2100"/>
              <a:t> in maintaining real estate development value and encouraging investments from the international community.</a:t>
            </a:r>
          </a:p>
          <a:p>
            <a:pPr eaLnBrk="1" hangingPunct="1"/>
            <a:endParaRPr lang="en-US" altLang="en-US"/>
          </a:p>
        </p:txBody>
      </p:sp>
      <p:pic>
        <p:nvPicPr>
          <p:cNvPr id="30723" name="Picture 8" descr="World green">
            <a:extLst>
              <a:ext uri="{FF2B5EF4-FFF2-40B4-BE49-F238E27FC236}">
                <a16:creationId xmlns:a16="http://schemas.microsoft.com/office/drawing/2014/main" id="{521CA5DC-9950-EB25-B453-7C537DB6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0">
            <a:extLst>
              <a:ext uri="{FF2B5EF4-FFF2-40B4-BE49-F238E27FC236}">
                <a16:creationId xmlns:a16="http://schemas.microsoft.com/office/drawing/2014/main" id="{6905C24A-A480-C475-2D2E-F9EEA7E28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30725" name="Rectangle 14">
            <a:extLst>
              <a:ext uri="{FF2B5EF4-FFF2-40B4-BE49-F238E27FC236}">
                <a16:creationId xmlns:a16="http://schemas.microsoft.com/office/drawing/2014/main" id="{ACD89636-6560-4368-B966-3254AA6B3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30726" name="Picture 7">
            <a:extLst>
              <a:ext uri="{FF2B5EF4-FFF2-40B4-BE49-F238E27FC236}">
                <a16:creationId xmlns:a16="http://schemas.microsoft.com/office/drawing/2014/main" id="{7EEAE6EC-1859-308A-3288-A8C78105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538"/>
            <a:ext cx="22955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BA7C1992-C495-8443-2EA1-7FE2DAD42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600"/>
              <a:t>We have the knowledge and technology to </a:t>
            </a:r>
            <a:r>
              <a:rPr lang="en-US" altLang="en-US" sz="2600" b="1"/>
              <a:t>save lives and property</a:t>
            </a:r>
            <a:r>
              <a:rPr lang="en-US" altLang="en-US" sz="2600"/>
              <a:t> thereby preventing many tragic losses. </a:t>
            </a:r>
          </a:p>
        </p:txBody>
      </p:sp>
      <p:pic>
        <p:nvPicPr>
          <p:cNvPr id="31747" name="Picture 8" descr="World green">
            <a:extLst>
              <a:ext uri="{FF2B5EF4-FFF2-40B4-BE49-F238E27FC236}">
                <a16:creationId xmlns:a16="http://schemas.microsoft.com/office/drawing/2014/main" id="{68F51F37-434E-7280-DF9C-22F854678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9">
            <a:extLst>
              <a:ext uri="{FF2B5EF4-FFF2-40B4-BE49-F238E27FC236}">
                <a16:creationId xmlns:a16="http://schemas.microsoft.com/office/drawing/2014/main" id="{401FEC5E-98DC-5EEC-1958-F1673A2B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31749" name="Rectangle 13">
            <a:extLst>
              <a:ext uri="{FF2B5EF4-FFF2-40B4-BE49-F238E27FC236}">
                <a16:creationId xmlns:a16="http://schemas.microsoft.com/office/drawing/2014/main" id="{703AA76E-8AEB-F9D9-9AC7-471E4C910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25C874E8-6EED-7786-308E-BEF86226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8"/>
            <a:ext cx="22733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DF2CE6C-4F7A-39FA-6A88-B5000465F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76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	     Contact Information: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pic>
        <p:nvPicPr>
          <p:cNvPr id="32771" name="Picture 5" descr="World green">
            <a:extLst>
              <a:ext uri="{FF2B5EF4-FFF2-40B4-BE49-F238E27FC236}">
                <a16:creationId xmlns:a16="http://schemas.microsoft.com/office/drawing/2014/main" id="{26D95152-8602-5732-FD8A-11A7975A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>
            <a:extLst>
              <a:ext uri="{FF2B5EF4-FFF2-40B4-BE49-F238E27FC236}">
                <a16:creationId xmlns:a16="http://schemas.microsoft.com/office/drawing/2014/main" id="{A198513E-5BE1-C88F-8FA1-3B038D48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32773" name="Rectangle 10">
            <a:extLst>
              <a:ext uri="{FF2B5EF4-FFF2-40B4-BE49-F238E27FC236}">
                <a16:creationId xmlns:a16="http://schemas.microsoft.com/office/drawing/2014/main" id="{640FD353-A078-5AEF-5DBA-5A2A06DCE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9558B1D0-3BA3-E393-F241-C7F32F790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63913"/>
            <a:ext cx="304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/>
              <a:t>Majed Dabdoub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/>
              <a:t>Secretary/Treasurer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/>
              <a:t>001.513.604.3277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/>
              <a:t>majed@dabdoub.net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/>
              <a:t>7357 E. Kemper Road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/>
              <a:t>Cincinnati, Ohio USA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/>
              <a:t>45249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/>
              <a:t>			</a:t>
            </a:r>
          </a:p>
        </p:txBody>
      </p:sp>
      <p:sp>
        <p:nvSpPr>
          <p:cNvPr id="32775" name="TextBox 3">
            <a:extLst>
              <a:ext uri="{FF2B5EF4-FFF2-40B4-BE49-F238E27FC236}">
                <a16:creationId xmlns:a16="http://schemas.microsoft.com/office/drawing/2014/main" id="{C23FC01B-587C-E444-9E2F-19F77E2DB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63913"/>
            <a:ext cx="281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Paul E. Myers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President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001.513.462.3893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pmyers@wobo-un.org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7357 E. Kemper Road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Cincinnati, Ohio USA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45249</a:t>
            </a:r>
          </a:p>
        </p:txBody>
      </p:sp>
      <p:pic>
        <p:nvPicPr>
          <p:cNvPr id="32776" name="Picture 10">
            <a:extLst>
              <a:ext uri="{FF2B5EF4-FFF2-40B4-BE49-F238E27FC236}">
                <a16:creationId xmlns:a16="http://schemas.microsoft.com/office/drawing/2014/main" id="{FF57E0F3-204F-26F9-E453-0EB71EBE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0538"/>
            <a:ext cx="20748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B4B4E9F-1015-2382-DEAB-638923CBD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/>
              <a:t>Program Description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mission of WOBO is to promote stronger and safer communities throughout the world.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It is the goal of the WOBO to offer information, technical, and educational expertise that encourages and fosters public safety within the built environment</a:t>
            </a:r>
            <a:r>
              <a:rPr lang="en-US" altLang="en-US" sz="3400"/>
              <a:t>.  </a:t>
            </a:r>
          </a:p>
        </p:txBody>
      </p:sp>
      <p:pic>
        <p:nvPicPr>
          <p:cNvPr id="6147" name="Picture 11" descr="World green">
            <a:extLst>
              <a:ext uri="{FF2B5EF4-FFF2-40B4-BE49-F238E27FC236}">
                <a16:creationId xmlns:a16="http://schemas.microsoft.com/office/drawing/2014/main" id="{FEECCCC0-28DE-AF98-C05C-C79213D3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2">
            <a:extLst>
              <a:ext uri="{FF2B5EF4-FFF2-40B4-BE49-F238E27FC236}">
                <a16:creationId xmlns:a16="http://schemas.microsoft.com/office/drawing/2014/main" id="{B462885F-516C-6F57-DCC1-C4CE5F51F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6149" name="Rectangle 20">
            <a:extLst>
              <a:ext uri="{FF2B5EF4-FFF2-40B4-BE49-F238E27FC236}">
                <a16:creationId xmlns:a16="http://schemas.microsoft.com/office/drawing/2014/main" id="{43B38FE6-715C-D434-6FF5-B5B4DCA04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6150" name="Picture 2" descr="A picture containing sitting, black, dark, white&#10;&#10;Description automatically generated">
            <a:extLst>
              <a:ext uri="{FF2B5EF4-FFF2-40B4-BE49-F238E27FC236}">
                <a16:creationId xmlns:a16="http://schemas.microsoft.com/office/drawing/2014/main" id="{3B646C82-76F5-627B-49DD-22B210A4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900"/>
            <a:ext cx="2089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BE2C7CE-86F4-15D6-E4EF-4E2FF5365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b="1"/>
              <a:t>Our Vision</a:t>
            </a:r>
            <a:r>
              <a:rPr lang="en-US" altLang="en-US" sz="2100"/>
              <a:t> is to become a catalyst for positive change in several areas: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 b="1"/>
              <a:t>Evaluate and assess</a:t>
            </a:r>
            <a:r>
              <a:rPr lang="en-US" altLang="en-US" sz="2100"/>
              <a:t> current code enforcement systems and make recommendations on streamlining and improving the process.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Create relationships with corporate partners to spread building </a:t>
            </a:r>
            <a:r>
              <a:rPr lang="en-US" altLang="en-US" sz="2100" b="1"/>
              <a:t>safety awareness</a:t>
            </a:r>
            <a:r>
              <a:rPr lang="en-US" altLang="en-US" sz="2100"/>
              <a:t> and educate the general public on the value of quality codes and code enforcement systems.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Form relationships with international assocoations to </a:t>
            </a:r>
            <a:r>
              <a:rPr lang="en-US" altLang="en-US" sz="2100" b="1"/>
              <a:t>promote building safety.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/>
          </a:p>
        </p:txBody>
      </p:sp>
      <p:pic>
        <p:nvPicPr>
          <p:cNvPr id="7171" name="Picture 8" descr="World green">
            <a:extLst>
              <a:ext uri="{FF2B5EF4-FFF2-40B4-BE49-F238E27FC236}">
                <a16:creationId xmlns:a16="http://schemas.microsoft.com/office/drawing/2014/main" id="{FF18A81B-A169-D0F1-3262-E3B7D8D5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">
            <a:extLst>
              <a:ext uri="{FF2B5EF4-FFF2-40B4-BE49-F238E27FC236}">
                <a16:creationId xmlns:a16="http://schemas.microsoft.com/office/drawing/2014/main" id="{C96D3F0D-E85C-FABC-CB61-DA514990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7173" name="Rectangle 15">
            <a:extLst>
              <a:ext uri="{FF2B5EF4-FFF2-40B4-BE49-F238E27FC236}">
                <a16:creationId xmlns:a16="http://schemas.microsoft.com/office/drawing/2014/main" id="{733D645F-EB0F-81D5-AB05-BE08655B8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7174" name="Picture 7">
            <a:extLst>
              <a:ext uri="{FF2B5EF4-FFF2-40B4-BE49-F238E27FC236}">
                <a16:creationId xmlns:a16="http://schemas.microsoft.com/office/drawing/2014/main" id="{5E6A540A-ED95-A98C-D1F5-2016B1AC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963"/>
            <a:ext cx="21320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2624B65-BEBE-3AAF-855C-A41F3A3B6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  <a:r>
              <a:rPr lang="en-US" altLang="en-US" sz="2600"/>
              <a:t>The WOBO creates the opportunity for governments and corporations to establish a </a:t>
            </a:r>
            <a:r>
              <a:rPr lang="en-US" altLang="en-US" sz="2600" b="1"/>
              <a:t>higher standard</a:t>
            </a:r>
            <a:r>
              <a:rPr lang="en-US" altLang="en-US" sz="2600"/>
              <a:t> of living for their clients, citizens and employees, and to decrease the detrimental economic impact of natural or man-made disasters.</a:t>
            </a:r>
            <a:r>
              <a:rPr lang="en-US" altLang="en-US"/>
              <a:t> </a:t>
            </a:r>
          </a:p>
        </p:txBody>
      </p:sp>
      <p:pic>
        <p:nvPicPr>
          <p:cNvPr id="8195" name="Picture 8" descr="World green">
            <a:extLst>
              <a:ext uri="{FF2B5EF4-FFF2-40B4-BE49-F238E27FC236}">
                <a16:creationId xmlns:a16="http://schemas.microsoft.com/office/drawing/2014/main" id="{CA885B41-A19F-7DE7-E479-9E6F421F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0">
            <a:extLst>
              <a:ext uri="{FF2B5EF4-FFF2-40B4-BE49-F238E27FC236}">
                <a16:creationId xmlns:a16="http://schemas.microsoft.com/office/drawing/2014/main" id="{FD4826E6-A9FD-F5C0-4ACB-131E214A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8197" name="Rectangle 14">
            <a:extLst>
              <a:ext uri="{FF2B5EF4-FFF2-40B4-BE49-F238E27FC236}">
                <a16:creationId xmlns:a16="http://schemas.microsoft.com/office/drawing/2014/main" id="{FC2DB080-74E8-CB68-32B0-990E68C77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94AC18B9-70A5-CEC8-4978-F67DADBD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538"/>
            <a:ext cx="22383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F6C0D7C-08CE-1F69-FC02-2356B3A3F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3788"/>
            <a:ext cx="8229600" cy="3767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600"/>
              <a:t>The WOBO seeks to make the advantages of a quality code enforcement process known to every country.  Training communities, states, national and international organizations and governments to </a:t>
            </a:r>
            <a:r>
              <a:rPr lang="en-US" altLang="en-US" sz="2600" b="1"/>
              <a:t>develop or improve </a:t>
            </a:r>
            <a:r>
              <a:rPr lang="en-US" altLang="en-US" sz="2600"/>
              <a:t>building enforcement standards</a:t>
            </a:r>
          </a:p>
        </p:txBody>
      </p:sp>
      <p:pic>
        <p:nvPicPr>
          <p:cNvPr id="9219" name="Picture 8" descr="World green">
            <a:extLst>
              <a:ext uri="{FF2B5EF4-FFF2-40B4-BE49-F238E27FC236}">
                <a16:creationId xmlns:a16="http://schemas.microsoft.com/office/drawing/2014/main" id="{28D6F62B-E3DC-1CCF-22E5-D63C8941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9">
            <a:extLst>
              <a:ext uri="{FF2B5EF4-FFF2-40B4-BE49-F238E27FC236}">
                <a16:creationId xmlns:a16="http://schemas.microsoft.com/office/drawing/2014/main" id="{25DEC700-6DE2-61DB-E41D-A90D4292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9221" name="Rectangle 13">
            <a:extLst>
              <a:ext uri="{FF2B5EF4-FFF2-40B4-BE49-F238E27FC236}">
                <a16:creationId xmlns:a16="http://schemas.microsoft.com/office/drawing/2014/main" id="{84155E45-5AF2-1297-733B-591296FA4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7F9114E4-0F30-F935-3CDE-05C5F31B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538"/>
            <a:ext cx="21891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B1D33D63-69A4-0E20-448E-84DCCFA2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	</a:t>
            </a:r>
            <a:r>
              <a:rPr lang="en-US" altLang="en-US" sz="2600"/>
              <a:t>WOBO’s ability to </a:t>
            </a:r>
            <a:r>
              <a:rPr lang="en-US" altLang="en-US" sz="2600" b="1"/>
              <a:t>cooperate and support</a:t>
            </a:r>
            <a:r>
              <a:rPr lang="en-US" altLang="en-US" sz="2600"/>
              <a:t> code enforcement officials, building designers, construction organizations, and governmental ministries is strong; and we continue to build on those relationships to enhance the WOBO’s mission of public safety.</a:t>
            </a:r>
          </a:p>
        </p:txBody>
      </p:sp>
      <p:pic>
        <p:nvPicPr>
          <p:cNvPr id="10243" name="Picture 8" descr="World green">
            <a:extLst>
              <a:ext uri="{FF2B5EF4-FFF2-40B4-BE49-F238E27FC236}">
                <a16:creationId xmlns:a16="http://schemas.microsoft.com/office/drawing/2014/main" id="{43675301-00C6-74C7-AD49-BC50F4E7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9">
            <a:extLst>
              <a:ext uri="{FF2B5EF4-FFF2-40B4-BE49-F238E27FC236}">
                <a16:creationId xmlns:a16="http://schemas.microsoft.com/office/drawing/2014/main" id="{AA960F70-953A-6F72-E84F-840E2B331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0245" name="Rectangle 13">
            <a:extLst>
              <a:ext uri="{FF2B5EF4-FFF2-40B4-BE49-F238E27FC236}">
                <a16:creationId xmlns:a16="http://schemas.microsoft.com/office/drawing/2014/main" id="{BF5BA4BE-D223-2272-7514-B20C0295B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0246" name="Picture 7">
            <a:extLst>
              <a:ext uri="{FF2B5EF4-FFF2-40B4-BE49-F238E27FC236}">
                <a16:creationId xmlns:a16="http://schemas.microsoft.com/office/drawing/2014/main" id="{9046F89C-CE2E-541A-40C1-C459822A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538"/>
            <a:ext cx="22383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E34A29FF-310D-F9AD-8BAB-6164977BB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Numerous countries have expressed their desire to upgrade their building codes for purposes of safety, uniformity, and economic well-being.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good code document is essential in today’s commerce, even more important to a growing economy is the </a:t>
            </a:r>
            <a:r>
              <a:rPr lang="en-US" altLang="en-US" b="1"/>
              <a:t>system</a:t>
            </a:r>
            <a:r>
              <a:rPr lang="en-US" altLang="en-US"/>
              <a:t> by which code regulations are enforced.   </a:t>
            </a:r>
          </a:p>
        </p:txBody>
      </p:sp>
      <p:pic>
        <p:nvPicPr>
          <p:cNvPr id="11267" name="Picture 9" descr="World green">
            <a:extLst>
              <a:ext uri="{FF2B5EF4-FFF2-40B4-BE49-F238E27FC236}">
                <a16:creationId xmlns:a16="http://schemas.microsoft.com/office/drawing/2014/main" id="{95E8DB4A-CBB4-1EC6-2F42-DF1C7A0BA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0">
            <a:extLst>
              <a:ext uri="{FF2B5EF4-FFF2-40B4-BE49-F238E27FC236}">
                <a16:creationId xmlns:a16="http://schemas.microsoft.com/office/drawing/2014/main" id="{4E695B24-E8F2-6216-3110-9B264DBC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1269" name="Rectangle 14">
            <a:extLst>
              <a:ext uri="{FF2B5EF4-FFF2-40B4-BE49-F238E27FC236}">
                <a16:creationId xmlns:a16="http://schemas.microsoft.com/office/drawing/2014/main" id="{FDE33A60-4033-8F58-AD26-47E4E1CFD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1270" name="Picture 7">
            <a:extLst>
              <a:ext uri="{FF2B5EF4-FFF2-40B4-BE49-F238E27FC236}">
                <a16:creationId xmlns:a16="http://schemas.microsoft.com/office/drawing/2014/main" id="{CBC0BE69-F293-F323-1898-F9DBD598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538"/>
            <a:ext cx="21891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AC95165D-0C7B-214B-2A80-D0FF8525D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600"/>
              <a:t>The WOBO encourages the adoption of contemporary codes and most importantly the effective and efficient code </a:t>
            </a:r>
            <a:r>
              <a:rPr lang="en-US" altLang="en-US" sz="2600" b="1"/>
              <a:t>enforcement processes</a:t>
            </a:r>
            <a:r>
              <a:rPr lang="en-US" altLang="en-US" sz="2600"/>
              <a:t> necessary in a modern world.</a:t>
            </a:r>
          </a:p>
        </p:txBody>
      </p:sp>
      <p:pic>
        <p:nvPicPr>
          <p:cNvPr id="12291" name="Picture 8" descr="World green">
            <a:extLst>
              <a:ext uri="{FF2B5EF4-FFF2-40B4-BE49-F238E27FC236}">
                <a16:creationId xmlns:a16="http://schemas.microsoft.com/office/drawing/2014/main" id="{0B9C881D-1FCD-AA2B-7003-44FF6EC5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1981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9">
            <a:extLst>
              <a:ext uri="{FF2B5EF4-FFF2-40B4-BE49-F238E27FC236}">
                <a16:creationId xmlns:a16="http://schemas.microsoft.com/office/drawing/2014/main" id="{67CDDB4E-5393-038A-EA93-9ED96A0B3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</a:rPr>
              <a:t>global strategies with local solutions</a:t>
            </a:r>
          </a:p>
        </p:txBody>
      </p:sp>
      <p:sp>
        <p:nvSpPr>
          <p:cNvPr id="12293" name="Rectangle 15">
            <a:extLst>
              <a:ext uri="{FF2B5EF4-FFF2-40B4-BE49-F238E27FC236}">
                <a16:creationId xmlns:a16="http://schemas.microsoft.com/office/drawing/2014/main" id="{5BD97AC9-1610-404A-43D8-48D86303E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172200" cy="1066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000"/>
              <a:t>Integrated Building Safety System™</a:t>
            </a:r>
            <a:br>
              <a:rPr lang="en-US" altLang="en-US" sz="3000" b="1"/>
            </a:br>
            <a:r>
              <a:rPr lang="en-US" altLang="en-US" sz="3000" b="1"/>
              <a:t>Capacity Building Program</a:t>
            </a:r>
          </a:p>
        </p:txBody>
      </p:sp>
      <p:pic>
        <p:nvPicPr>
          <p:cNvPr id="12294" name="Picture 7">
            <a:extLst>
              <a:ext uri="{FF2B5EF4-FFF2-40B4-BE49-F238E27FC236}">
                <a16:creationId xmlns:a16="http://schemas.microsoft.com/office/drawing/2014/main" id="{F3CBF80B-D414-2E9F-46F3-8357E301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0688"/>
            <a:ext cx="22653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>
    <p:cover/>
  </p:transition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6105</TotalTime>
  <Words>1482</Words>
  <Application>Microsoft Office PowerPoint</Application>
  <PresentationFormat>On-screen Show (4:3)</PresentationFormat>
  <Paragraphs>166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Garamond</vt:lpstr>
      <vt:lpstr>Wingdings</vt:lpstr>
      <vt:lpstr>Calibri</vt:lpstr>
      <vt:lpstr>Edge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  <vt:lpstr>Integrated Building Safety System™ Capacity Building Program</vt:lpstr>
    </vt:vector>
  </TitlesOfParts>
  <Company>ICC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Myers</dc:creator>
  <cp:lastModifiedBy>Mark Braybrook</cp:lastModifiedBy>
  <cp:revision>32</cp:revision>
  <dcterms:created xsi:type="dcterms:W3CDTF">2009-05-18T14:31:34Z</dcterms:created>
  <dcterms:modified xsi:type="dcterms:W3CDTF">2022-07-11T16:57:24Z</dcterms:modified>
</cp:coreProperties>
</file>